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4"/>
  </p:normalViewPr>
  <p:slideViewPr>
    <p:cSldViewPr snapToGrid="0" snapToObjects="1">
      <p:cViewPr varScale="1">
        <p:scale>
          <a:sx n="84" d="100"/>
          <a:sy n="84" d="100"/>
        </p:scale>
        <p:origin x="-128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USC\2014-2015\Dr.%20Hudson\RM-panorama-data-Simon-Hudson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USC\2014-2015\Dr.%20Hudson\Ski%20Charts\RM-panorama-data-Simon-Hudson-editted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171613513649"/>
          <c:y val="0.0578930643702982"/>
          <c:w val="0.790067115313008"/>
          <c:h val="0.535398309325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'[RM-panorama-data-Simon-Hudson.xls]winter sports participation'!$A$2</c:f>
              <c:strCache>
                <c:ptCount val="1"/>
                <c:pt idx="0">
                  <c:v>2008/2009 Season</c:v>
                </c:pt>
              </c:strCache>
            </c:strRef>
          </c:tx>
          <c:spPr>
            <a:pattFill prst="ltDnDiag">
              <a:fgClr>
                <a:srgbClr val="292929"/>
              </a:fgClr>
              <a:bgClr>
                <a:schemeClr val="bg1"/>
              </a:bgClr>
            </a:pattFill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invertIfNegative val="0"/>
          <c:cat>
            <c:strRef>
              <c:f>'[RM-panorama-data-Simon-Hudson.xls]winter sports participation'!$B$1:$G$1</c:f>
              <c:strCache>
                <c:ptCount val="6"/>
                <c:pt idx="0">
                  <c:v>Alpine Ski</c:v>
                </c:pt>
                <c:pt idx="1">
                  <c:v>Snowboard</c:v>
                </c:pt>
                <c:pt idx="2">
                  <c:v>Cross Country Ski</c:v>
                </c:pt>
                <c:pt idx="3">
                  <c:v>Freeski</c:v>
                </c:pt>
                <c:pt idx="4">
                  <c:v>Snowshoe</c:v>
                </c:pt>
                <c:pt idx="5">
                  <c:v>Telemark Ski</c:v>
                </c:pt>
              </c:strCache>
            </c:strRef>
          </c:cat>
          <c:val>
            <c:numRef>
              <c:f>'[RM-panorama-data-Simon-Hudson.xls]winter sports participation'!$B$2:$G$2</c:f>
              <c:numCache>
                <c:formatCode>_(* #,##0_);_(* \(#,##0\);_(* "-"_);_(@_)</c:formatCode>
                <c:ptCount val="6"/>
                <c:pt idx="0">
                  <c:v>10346.0</c:v>
                </c:pt>
                <c:pt idx="1">
                  <c:v>7159.0</c:v>
                </c:pt>
                <c:pt idx="2">
                  <c:v>3848.0</c:v>
                </c:pt>
                <c:pt idx="3">
                  <c:v>2711.0</c:v>
                </c:pt>
                <c:pt idx="4">
                  <c:v>4922.0</c:v>
                </c:pt>
                <c:pt idx="5">
                  <c:v>1435.0</c:v>
                </c:pt>
              </c:numCache>
            </c:numRef>
          </c:val>
        </c:ser>
        <c:ser>
          <c:idx val="1"/>
          <c:order val="1"/>
          <c:tx>
            <c:strRef>
              <c:f>'[RM-panorama-data-Simon-Hudson.xls]winter sports participation'!$A$3</c:f>
              <c:strCache>
                <c:ptCount val="1"/>
                <c:pt idx="0">
                  <c:v>2009/2010 Season</c:v>
                </c:pt>
              </c:strCache>
            </c:strRef>
          </c:tx>
          <c:spPr>
            <a:pattFill prst="divot">
              <a:fgClr>
                <a:srgbClr val="292929"/>
              </a:fgClr>
              <a:bgClr>
                <a:schemeClr val="bg1"/>
              </a:bgClr>
            </a:pattFill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invertIfNegative val="0"/>
          <c:cat>
            <c:strRef>
              <c:f>'[RM-panorama-data-Simon-Hudson.xls]winter sports participation'!$B$1:$G$1</c:f>
              <c:strCache>
                <c:ptCount val="6"/>
                <c:pt idx="0">
                  <c:v>Alpine Ski</c:v>
                </c:pt>
                <c:pt idx="1">
                  <c:v>Snowboard</c:v>
                </c:pt>
                <c:pt idx="2">
                  <c:v>Cross Country Ski</c:v>
                </c:pt>
                <c:pt idx="3">
                  <c:v>Freeski</c:v>
                </c:pt>
                <c:pt idx="4">
                  <c:v>Snowshoe</c:v>
                </c:pt>
                <c:pt idx="5">
                  <c:v>Telemark Ski</c:v>
                </c:pt>
              </c:strCache>
            </c:strRef>
          </c:cat>
          <c:val>
            <c:numRef>
              <c:f>'[RM-panorama-data-Simon-Hudson.xls]winter sports participation'!$B$3:$G$3</c:f>
              <c:numCache>
                <c:formatCode>_(* #,##0_);_(* \(#,##0\);_(* "-"_);_(@_)</c:formatCode>
                <c:ptCount val="6"/>
                <c:pt idx="0">
                  <c:v>10919.0</c:v>
                </c:pt>
                <c:pt idx="1">
                  <c:v>7421.0</c:v>
                </c:pt>
                <c:pt idx="2">
                  <c:v>4157.0</c:v>
                </c:pt>
                <c:pt idx="3">
                  <c:v>2950.0</c:v>
                </c:pt>
                <c:pt idx="4">
                  <c:v>3431.0</c:v>
                </c:pt>
                <c:pt idx="5">
                  <c:v>1482.0</c:v>
                </c:pt>
              </c:numCache>
            </c:numRef>
          </c:val>
        </c:ser>
        <c:ser>
          <c:idx val="2"/>
          <c:order val="2"/>
          <c:tx>
            <c:strRef>
              <c:f>'[RM-panorama-data-Simon-Hudson.xls]winter sports participation'!$A$4</c:f>
              <c:strCache>
                <c:ptCount val="1"/>
                <c:pt idx="0">
                  <c:v>2010/2011 Season</c:v>
                </c:pt>
              </c:strCache>
            </c:strRef>
          </c:tx>
          <c:spPr>
            <a:pattFill prst="ltHorz">
              <a:fgClr>
                <a:srgbClr val="292929"/>
              </a:fgClr>
              <a:bgClr>
                <a:schemeClr val="bg1"/>
              </a:bgClr>
            </a:pattFill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invertIfNegative val="0"/>
          <c:cat>
            <c:strRef>
              <c:f>'[RM-panorama-data-Simon-Hudson.xls]winter sports participation'!$B$1:$G$1</c:f>
              <c:strCache>
                <c:ptCount val="6"/>
                <c:pt idx="0">
                  <c:v>Alpine Ski</c:v>
                </c:pt>
                <c:pt idx="1">
                  <c:v>Snowboard</c:v>
                </c:pt>
                <c:pt idx="2">
                  <c:v>Cross Country Ski</c:v>
                </c:pt>
                <c:pt idx="3">
                  <c:v>Freeski</c:v>
                </c:pt>
                <c:pt idx="4">
                  <c:v>Snowshoe</c:v>
                </c:pt>
                <c:pt idx="5">
                  <c:v>Telemark Ski</c:v>
                </c:pt>
              </c:strCache>
            </c:strRef>
          </c:cat>
          <c:val>
            <c:numRef>
              <c:f>'[RM-panorama-data-Simon-Hudson.xls]winter sports participation'!$B$4:$G$4</c:f>
              <c:numCache>
                <c:formatCode>_(* #,##0_);_(* \(#,##0\);_(* "-"_);_(@_)</c:formatCode>
                <c:ptCount val="6"/>
                <c:pt idx="0">
                  <c:v>11504.0</c:v>
                </c:pt>
                <c:pt idx="1">
                  <c:v>8196.0</c:v>
                </c:pt>
                <c:pt idx="2">
                  <c:v>4530.0</c:v>
                </c:pt>
                <c:pt idx="3">
                  <c:v>3647.0</c:v>
                </c:pt>
                <c:pt idx="4">
                  <c:v>3823.0</c:v>
                </c:pt>
                <c:pt idx="5">
                  <c:v>1821.0</c:v>
                </c:pt>
              </c:numCache>
            </c:numRef>
          </c:val>
        </c:ser>
        <c:ser>
          <c:idx val="3"/>
          <c:order val="3"/>
          <c:tx>
            <c:strRef>
              <c:f>'[RM-panorama-data-Simon-Hudson.xls]winter sports participation'!$A$5</c:f>
              <c:strCache>
                <c:ptCount val="1"/>
                <c:pt idx="0">
                  <c:v>2011/2012 Season</c:v>
                </c:pt>
              </c:strCache>
            </c:strRef>
          </c:tx>
          <c:spPr>
            <a:pattFill prst="pct75">
              <a:fgClr>
                <a:srgbClr val="292929"/>
              </a:fgClr>
              <a:bgClr>
                <a:schemeClr val="bg1"/>
              </a:bgClr>
            </a:pattFill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invertIfNegative val="0"/>
          <c:cat>
            <c:strRef>
              <c:f>'[RM-panorama-data-Simon-Hudson.xls]winter sports participation'!$B$1:$G$1</c:f>
              <c:strCache>
                <c:ptCount val="6"/>
                <c:pt idx="0">
                  <c:v>Alpine Ski</c:v>
                </c:pt>
                <c:pt idx="1">
                  <c:v>Snowboard</c:v>
                </c:pt>
                <c:pt idx="2">
                  <c:v>Cross Country Ski</c:v>
                </c:pt>
                <c:pt idx="3">
                  <c:v>Freeski</c:v>
                </c:pt>
                <c:pt idx="4">
                  <c:v>Snowshoe</c:v>
                </c:pt>
                <c:pt idx="5">
                  <c:v>Telemark Ski</c:v>
                </c:pt>
              </c:strCache>
            </c:strRef>
          </c:cat>
          <c:val>
            <c:numRef>
              <c:f>'[RM-panorama-data-Simon-Hudson.xls]winter sports participation'!$B$5:$G$5</c:f>
              <c:numCache>
                <c:formatCode>_(* #,##0_);_(* \(#,##0\);_(* "-"_);_(@_)</c:formatCode>
                <c:ptCount val="6"/>
                <c:pt idx="0">
                  <c:v>10201.0</c:v>
                </c:pt>
                <c:pt idx="1">
                  <c:v>7579.0</c:v>
                </c:pt>
                <c:pt idx="2">
                  <c:v>4318.0</c:v>
                </c:pt>
                <c:pt idx="3">
                  <c:v>3641.0</c:v>
                </c:pt>
                <c:pt idx="4">
                  <c:v>4111.0</c:v>
                </c:pt>
                <c:pt idx="5">
                  <c:v>2099.0</c:v>
                </c:pt>
              </c:numCache>
            </c:numRef>
          </c:val>
        </c:ser>
        <c:ser>
          <c:idx val="4"/>
          <c:order val="4"/>
          <c:tx>
            <c:strRef>
              <c:f>'[RM-panorama-data-Simon-Hudson.xls]winter sports participation'!$A$6</c:f>
              <c:strCache>
                <c:ptCount val="1"/>
                <c:pt idx="0">
                  <c:v>2012/2013 Season</c:v>
                </c:pt>
              </c:strCache>
            </c:strRef>
          </c:tx>
          <c:spPr>
            <a:solidFill>
              <a:srgbClr val="545454">
                <a:alpha val="64706"/>
              </a:srgb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invertIfNegative val="0"/>
          <c:cat>
            <c:strRef>
              <c:f>'[RM-panorama-data-Simon-Hudson.xls]winter sports participation'!$B$1:$G$1</c:f>
              <c:strCache>
                <c:ptCount val="6"/>
                <c:pt idx="0">
                  <c:v>Alpine Ski</c:v>
                </c:pt>
                <c:pt idx="1">
                  <c:v>Snowboard</c:v>
                </c:pt>
                <c:pt idx="2">
                  <c:v>Cross Country Ski</c:v>
                </c:pt>
                <c:pt idx="3">
                  <c:v>Freeski</c:v>
                </c:pt>
                <c:pt idx="4">
                  <c:v>Snowshoe</c:v>
                </c:pt>
                <c:pt idx="5">
                  <c:v>Telemark Ski</c:v>
                </c:pt>
              </c:strCache>
            </c:strRef>
          </c:cat>
          <c:val>
            <c:numRef>
              <c:f>'[RM-panorama-data-Simon-Hudson.xls]winter sports participation'!$B$6:$G$6</c:f>
              <c:numCache>
                <c:formatCode>_(* #,##0_);_(* \(#,##0\);_(* "-"_);_(@_)</c:formatCode>
                <c:ptCount val="6"/>
                <c:pt idx="0">
                  <c:v>8243.0</c:v>
                </c:pt>
                <c:pt idx="1">
                  <c:v>7351.0</c:v>
                </c:pt>
                <c:pt idx="2">
                  <c:v>3307.0</c:v>
                </c:pt>
                <c:pt idx="3">
                  <c:v>5357.0</c:v>
                </c:pt>
                <c:pt idx="4">
                  <c:v>4029.0</c:v>
                </c:pt>
                <c:pt idx="5">
                  <c:v>2766.0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4315912"/>
        <c:axId val="-2080217656"/>
      </c:barChart>
      <c:catAx>
        <c:axId val="2134315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crossAx val="-2080217656"/>
        <c:crossesAt val="0.0"/>
        <c:auto val="1"/>
        <c:lblAlgn val="ctr"/>
        <c:lblOffset val="100"/>
        <c:noMultiLvlLbl val="0"/>
      </c:catAx>
      <c:valAx>
        <c:axId val="-2080217656"/>
        <c:scaling>
          <c:orientation val="minMax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sz="900"/>
                </a:pPr>
                <a:r>
                  <a:rPr lang="en-US" sz="900"/>
                  <a:t>Number of Participats (000's)</a:t>
                </a:r>
                <a:endParaRPr lang="zh-CN" sz="900"/>
              </a:p>
            </c:rich>
          </c:tx>
          <c:layout>
            <c:manualLayout>
              <c:xMode val="edge"/>
              <c:yMode val="edge"/>
              <c:x val="0.0322851931203574"/>
              <c:y val="0.0764283394341594"/>
            </c:manualLayout>
          </c:layout>
          <c:overlay val="0"/>
        </c:title>
        <c:numFmt formatCode="0_ " sourceLinked="0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13431591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8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</c:dTable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'Age Demograohics(Ski-Snowboard)'!$B$1</c:f>
              <c:strCache>
                <c:ptCount val="1"/>
                <c:pt idx="0">
                  <c:v>Ski</c:v>
                </c:pt>
              </c:strCache>
            </c:strRef>
          </c:tx>
          <c:spPr>
            <a:ln>
              <a:solidFill>
                <a:schemeClr val="tx1">
                  <a:lumMod val="85000"/>
                  <a:lumOff val="15000"/>
                </a:schemeClr>
              </a:solidFill>
            </a:ln>
          </c:spPr>
          <c:marker>
            <c:spPr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c:spPr>
          </c:marker>
          <c:cat>
            <c:strRef>
              <c:f>'Age Demograohics(Ski-Snowboard)'!$A$2:$A$9</c:f>
              <c:strCache>
                <c:ptCount val="8"/>
                <c:pt idx="0">
                  <c:v>6~12</c:v>
                </c:pt>
                <c:pt idx="1">
                  <c:v>13~17</c:v>
                </c:pt>
                <c:pt idx="2">
                  <c:v>18~24</c:v>
                </c:pt>
                <c:pt idx="3">
                  <c:v>25~34</c:v>
                </c:pt>
                <c:pt idx="4">
                  <c:v>35~44</c:v>
                </c:pt>
                <c:pt idx="5">
                  <c:v>45~54</c:v>
                </c:pt>
                <c:pt idx="6">
                  <c:v>54~64</c:v>
                </c:pt>
                <c:pt idx="7">
                  <c:v>65+</c:v>
                </c:pt>
              </c:strCache>
            </c:strRef>
          </c:cat>
          <c:val>
            <c:numRef>
              <c:f>'Age Demograohics(Ski-Snowboard)'!$B$2:$B$9</c:f>
              <c:numCache>
                <c:formatCode>0.0%</c:formatCode>
                <c:ptCount val="8"/>
                <c:pt idx="0">
                  <c:v>0.128</c:v>
                </c:pt>
                <c:pt idx="1">
                  <c:v>0.113</c:v>
                </c:pt>
                <c:pt idx="2">
                  <c:v>0.151</c:v>
                </c:pt>
                <c:pt idx="3">
                  <c:v>0.217</c:v>
                </c:pt>
                <c:pt idx="4">
                  <c:v>0.204</c:v>
                </c:pt>
                <c:pt idx="5">
                  <c:v>0.123</c:v>
                </c:pt>
                <c:pt idx="6">
                  <c:v>0.041</c:v>
                </c:pt>
                <c:pt idx="7">
                  <c:v>0.023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'Age Demograohics(Ski-Snowboard)'!$C$1</c:f>
              <c:strCache>
                <c:ptCount val="1"/>
                <c:pt idx="0">
                  <c:v>Sknowboard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c:spPr>
          </c:marker>
          <c:cat>
            <c:strRef>
              <c:f>'Age Demograohics(Ski-Snowboard)'!$A$2:$A$9</c:f>
              <c:strCache>
                <c:ptCount val="8"/>
                <c:pt idx="0">
                  <c:v>6~12</c:v>
                </c:pt>
                <c:pt idx="1">
                  <c:v>13~17</c:v>
                </c:pt>
                <c:pt idx="2">
                  <c:v>18~24</c:v>
                </c:pt>
                <c:pt idx="3">
                  <c:v>25~34</c:v>
                </c:pt>
                <c:pt idx="4">
                  <c:v>35~44</c:v>
                </c:pt>
                <c:pt idx="5">
                  <c:v>45~54</c:v>
                </c:pt>
                <c:pt idx="6">
                  <c:v>54~64</c:v>
                </c:pt>
                <c:pt idx="7">
                  <c:v>65+</c:v>
                </c:pt>
              </c:strCache>
            </c:strRef>
          </c:cat>
          <c:val>
            <c:numRef>
              <c:f>'Age Demograohics(Ski-Snowboard)'!$C$2:$C$9</c:f>
              <c:numCache>
                <c:formatCode>0.0%</c:formatCode>
                <c:ptCount val="8"/>
                <c:pt idx="0">
                  <c:v>0.124</c:v>
                </c:pt>
                <c:pt idx="1">
                  <c:v>0.162</c:v>
                </c:pt>
                <c:pt idx="2">
                  <c:v>0.246</c:v>
                </c:pt>
                <c:pt idx="3">
                  <c:v>0.266</c:v>
                </c:pt>
                <c:pt idx="4">
                  <c:v>0.142</c:v>
                </c:pt>
                <c:pt idx="5">
                  <c:v>0.052</c:v>
                </c:pt>
                <c:pt idx="6">
                  <c:v>0.006</c:v>
                </c:pt>
                <c:pt idx="7">
                  <c:v>0.002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349368"/>
        <c:axId val="2136085752"/>
      </c:lineChart>
      <c:catAx>
        <c:axId val="2136349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36085752"/>
        <c:crosses val="autoZero"/>
        <c:auto val="1"/>
        <c:lblAlgn val="ctr"/>
        <c:lblOffset val="100"/>
        <c:noMultiLvlLbl val="0"/>
      </c:catAx>
      <c:valAx>
        <c:axId val="21360857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Peecentage of Total Participation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.0489576906643378"/>
              <c:y val="0.172008338186023"/>
            </c:manualLayout>
          </c:layout>
          <c:overlay val="0"/>
        </c:title>
        <c:numFmt formatCode="0.0%" sourceLinked="1"/>
        <c:majorTickMark val="none"/>
        <c:minorTickMark val="none"/>
        <c:tickLblPos val="nextTo"/>
        <c:crossAx val="2136349368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>
          <a:latin typeface="+mn-lt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89380242363322"/>
          <c:y val="0.0509259259259259"/>
          <c:w val="0.56187519757647"/>
          <c:h val="0.833094196558764"/>
        </c:manualLayout>
      </c:layout>
      <c:barChart>
        <c:barDir val="bar"/>
        <c:grouping val="clustered"/>
        <c:varyColors val="0"/>
        <c:ser>
          <c:idx val="4"/>
          <c:order val="0"/>
          <c:invertIfNegative val="0"/>
          <c:cat>
            <c:strRef>
              <c:f>Sheet1!$A$1:$A$5</c:f>
              <c:strCache>
                <c:ptCount val="5"/>
                <c:pt idx="0">
                  <c:v>The cost of lift tickets</c:v>
                </c:pt>
                <c:pt idx="1">
                  <c:v>The number of lifts</c:v>
                </c:pt>
                <c:pt idx="2">
                  <c:v>        The number of advanced/expert trails     </c:v>
                </c:pt>
                <c:pt idx="3">
                  <c:v>    Short distance between lodging options and ski slopes</c:v>
                </c:pt>
                <c:pt idx="4">
                  <c:v> The quality of snow conditions</c:v>
                </c:pt>
              </c:strCache>
            </c:strRef>
          </c:cat>
          <c:val>
            <c:numRef>
              <c:f>Sheet1!$B$1:$B$5</c:f>
              <c:numCache>
                <c:formatCode>0%</c:formatCode>
                <c:ptCount val="5"/>
                <c:pt idx="0">
                  <c:v>0.5</c:v>
                </c:pt>
                <c:pt idx="1">
                  <c:v>0.53</c:v>
                </c:pt>
                <c:pt idx="2">
                  <c:v>0.54</c:v>
                </c:pt>
                <c:pt idx="3">
                  <c:v>0.65</c:v>
                </c:pt>
                <c:pt idx="4">
                  <c:v>0.85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4842840"/>
        <c:axId val="-2074672824"/>
      </c:barChart>
      <c:catAx>
        <c:axId val="-20748428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074672824"/>
        <c:crosses val="autoZero"/>
        <c:auto val="0"/>
        <c:lblAlgn val="ctr"/>
        <c:lblOffset val="100"/>
        <c:noMultiLvlLbl val="0"/>
      </c:catAx>
      <c:valAx>
        <c:axId val="-2074672824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-207484284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 w="3175">
              <a:solidFill>
                <a:schemeClr val="tx1"/>
              </a:solidFill>
            </a:ln>
          </c:spPr>
          <c:dPt>
            <c:idx val="0"/>
            <c:bubble3D val="0"/>
            <c:spPr>
              <a:pattFill prst="pct20">
                <a:fgClr>
                  <a:schemeClr val="tx1"/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pattFill prst="dotGrid">
                <a:fgClr>
                  <a:schemeClr val="tx1"/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pattFill prst="pct50">
                <a:fgClr>
                  <a:schemeClr val="tx1"/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pattFill prst="dkHorz">
                <a:fgClr>
                  <a:schemeClr val="tx1"/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c:spPr>
          </c:dPt>
          <c:dPt>
            <c:idx val="5"/>
            <c:bubble3D val="0"/>
            <c:spPr>
              <a:pattFill prst="pct25">
                <a:fgClr>
                  <a:schemeClr val="tx1"/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c:spPr>
          </c:dPt>
          <c:dPt>
            <c:idx val="6"/>
            <c:bubble3D val="0"/>
            <c:spPr>
              <a:pattFill prst="trellis">
                <a:fgClr>
                  <a:schemeClr val="tx1"/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Austria
28%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Sheet1!$A$1:$A$7</c:f>
              <c:strCache>
                <c:ptCount val="7"/>
                <c:pt idx="0">
                  <c:v>Austia</c:v>
                </c:pt>
                <c:pt idx="1">
                  <c:v>France</c:v>
                </c:pt>
                <c:pt idx="2">
                  <c:v>Switzerland</c:v>
                </c:pt>
                <c:pt idx="3">
                  <c:v>Italy</c:v>
                </c:pt>
                <c:pt idx="4">
                  <c:v>Bulgaria</c:v>
                </c:pt>
                <c:pt idx="5">
                  <c:v>North America</c:v>
                </c:pt>
                <c:pt idx="6">
                  <c:v>Andorra etc</c:v>
                </c:pt>
              </c:strCache>
            </c:strRef>
          </c:cat>
          <c:val>
            <c:numRef>
              <c:f>Sheet1!$B$1:$B$7</c:f>
              <c:numCache>
                <c:formatCode>0%</c:formatCode>
                <c:ptCount val="7"/>
                <c:pt idx="0">
                  <c:v>0.28</c:v>
                </c:pt>
                <c:pt idx="1">
                  <c:v>0.33</c:v>
                </c:pt>
                <c:pt idx="2">
                  <c:v>0.07</c:v>
                </c:pt>
                <c:pt idx="3">
                  <c:v>0.16</c:v>
                </c:pt>
                <c:pt idx="4">
                  <c:v>0.02</c:v>
                </c:pt>
                <c:pt idx="5">
                  <c:v>0.04</c:v>
                </c:pt>
                <c:pt idx="6">
                  <c:v>0.1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 w="3175"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4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8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0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4575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29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47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0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81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6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3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5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0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7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2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64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9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90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8BD9E76-0E37-314C-A42F-67B0D2BAE312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EA1487-200C-BC41-9CBF-A0E605CDB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Courier New" charset="0"/>
        <a:buChar char="o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4951" y="4275348"/>
            <a:ext cx="359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ea typeface="+mj-ea"/>
                <a:cs typeface="+mj-cs"/>
              </a:rPr>
              <a:t>Simon</a:t>
            </a:r>
            <a:r>
              <a:rPr lang="en-US" dirty="0" smtClean="0"/>
              <a:t> </a:t>
            </a:r>
            <a:r>
              <a:rPr lang="en-US" sz="3600" b="1" dirty="0">
                <a:latin typeface="+mj-lt"/>
                <a:ea typeface="+mj-ea"/>
                <a:cs typeface="+mj-cs"/>
              </a:rPr>
              <a:t>Hudson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20946"/>
            <a:ext cx="7773338" cy="1436231"/>
          </a:xfrm>
        </p:spPr>
        <p:txBody>
          <a:bodyPr>
            <a:normAutofit/>
          </a:bodyPr>
          <a:lstStyle/>
          <a:p>
            <a:r>
              <a:rPr lang="en-CA" b="1" dirty="0"/>
              <a:t>Chapter </a:t>
            </a:r>
            <a:r>
              <a:rPr lang="en-US" altLang="zh-CN" b="1" dirty="0"/>
              <a:t>3</a:t>
            </a:r>
            <a:r>
              <a:rPr lang="en-CA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CA" b="1" dirty="0"/>
              <a:t>Understanding the Consumer</a:t>
            </a:r>
            <a:r>
              <a:rPr lang="en-CA" dirty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80" y="1557176"/>
            <a:ext cx="5579391" cy="5300823"/>
          </a:xfrm>
        </p:spPr>
      </p:pic>
    </p:spTree>
    <p:extLst>
      <p:ext uri="{BB962C8B-B14F-4D97-AF65-F5344CB8AC3E}">
        <p14:creationId xmlns:p14="http://schemas.microsoft.com/office/powerpoint/2010/main" val="184277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Last </a:t>
            </a:r>
            <a:r>
              <a:rPr lang="en-GB" dirty="0" err="1"/>
              <a:t>Snowsports</a:t>
            </a:r>
            <a:r>
              <a:rPr lang="en-GB" dirty="0"/>
              <a:t> Holiday Behaviour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36783907"/>
              </p:ext>
            </p:extLst>
          </p:nvPr>
        </p:nvGraphicFramePr>
        <p:xfrm>
          <a:off x="1066800" y="1993897"/>
          <a:ext cx="7289800" cy="3695699"/>
        </p:xfrm>
        <a:graphic>
          <a:graphicData uri="http://schemas.openxmlformats.org/drawingml/2006/table">
            <a:tbl>
              <a:tblPr/>
              <a:tblGrid>
                <a:gridCol w="5220765"/>
                <a:gridCol w="2069035"/>
              </a:tblGrid>
              <a:tr h="246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%</a:t>
                      </a: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 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This trip was my first snowsports holiday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27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booked the holiday as a package (eg includes travel and accommodation)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25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This trip was organized by my school/university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20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booked transport and accommodation separately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17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paid a for ski/snowboard school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17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took advantage of a deal or special offer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17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travelled outside of peak season to save money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16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paid for private ski/snowboard instructor lessons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15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brought my own skis or snowboard from the UK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13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39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tried another activity aside from skiing/snowboarding (eg ice climbing, dogsledding, tobogganing, paragliding, snowshoeing) during my trip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12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A holiday rep/ski host escorted me around the slopes for free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11</a:t>
                      </a:r>
                      <a:endParaRPr lang="en-US" sz="12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971818" y="5962134"/>
            <a:ext cx="3538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  <a:latin typeface="Times New Roman" charset="0"/>
                <a:ea typeface="ＭＳ 明朝" charset="-128"/>
              </a:rPr>
              <a:t>Source: </a:t>
            </a:r>
            <a:r>
              <a:rPr lang="en-US" altLang="zh-CN" dirty="0" smtClean="0">
                <a:effectLst/>
                <a:latin typeface="Times New Roman" charset="0"/>
                <a:ea typeface="ＭＳ 明朝" charset="-128"/>
              </a:rPr>
              <a:t>A</a:t>
            </a:r>
            <a:r>
              <a:rPr lang="en-US" dirty="0" smtClean="0">
                <a:effectLst/>
                <a:latin typeface="Times New Roman" charset="0"/>
                <a:ea typeface="ＭＳ 明朝" charset="-128"/>
              </a:rPr>
              <a:t>dapted from Mintel, 2014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0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Motivations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smtClean="0"/>
              <a:t>Ski</a:t>
            </a:r>
            <a:r>
              <a:rPr lang="zh-CN" altLang="en-US" dirty="0" smtClean="0"/>
              <a:t> </a:t>
            </a:r>
            <a:r>
              <a:rPr lang="en-US" altLang="zh-CN" dirty="0" smtClean="0"/>
              <a:t>passion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drive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factors</a:t>
            </a:r>
            <a:endParaRPr lang="zh-CN" altLang="en-US" dirty="0" smtClean="0"/>
          </a:p>
          <a:p>
            <a:pPr lvl="1">
              <a:buFont typeface="Arial" charset="0"/>
              <a:buChar char="•"/>
            </a:pPr>
            <a:r>
              <a:rPr lang="en-US" altLang="zh-CN" dirty="0" smtClean="0"/>
              <a:t>Safety,</a:t>
            </a:r>
            <a:r>
              <a:rPr lang="zh-CN" altLang="en-US" dirty="0" smtClean="0"/>
              <a:t> </a:t>
            </a:r>
            <a:r>
              <a:rPr lang="en-US" altLang="zh-CN" dirty="0" smtClean="0"/>
              <a:t>affiliation,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esteem…</a:t>
            </a:r>
            <a:endParaRPr lang="zh-CN" altLang="en-US" dirty="0"/>
          </a:p>
          <a:p>
            <a:r>
              <a:rPr lang="en-US" altLang="zh-CN" dirty="0" smtClean="0"/>
              <a:t>Explain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skier</a:t>
            </a:r>
            <a:r>
              <a:rPr lang="zh-CN" altLang="en-US" dirty="0" smtClean="0"/>
              <a:t> </a:t>
            </a:r>
            <a:r>
              <a:rPr lang="en-US" altLang="zh-CN" dirty="0" smtClean="0"/>
              <a:t>behavior</a:t>
            </a:r>
            <a:endParaRPr lang="zh-CN" altLang="en-US" dirty="0" smtClean="0"/>
          </a:p>
          <a:p>
            <a:pPr lvl="1"/>
            <a:r>
              <a:rPr lang="en-US" altLang="zh-CN" dirty="0" err="1" smtClean="0"/>
              <a:t>Tikalsky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Lahren</a:t>
            </a:r>
            <a:r>
              <a:rPr lang="zh-CN" altLang="en-US" dirty="0"/>
              <a:t> </a:t>
            </a:r>
            <a:r>
              <a:rPr lang="en-US" altLang="zh-CN" dirty="0" smtClean="0"/>
              <a:t>(1988)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Williams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Dossa</a:t>
            </a:r>
            <a:r>
              <a:rPr lang="zh-CN" altLang="en-US" dirty="0" smtClean="0"/>
              <a:t> </a:t>
            </a:r>
            <a:r>
              <a:rPr lang="en-US" altLang="zh-CN" dirty="0" smtClean="0"/>
              <a:t>(1995)</a:t>
            </a:r>
            <a:endParaRPr lang="zh-CN" altLang="en-US" dirty="0"/>
          </a:p>
          <a:p>
            <a:pPr marL="228600" lvl="1">
              <a:spcBef>
                <a:spcPts val="1000"/>
              </a:spcBef>
              <a:buFont typeface="Courier New" charset="0"/>
              <a:buChar char="o"/>
            </a:pPr>
            <a:r>
              <a:rPr lang="en-US" altLang="zh-CN" dirty="0"/>
              <a:t>Motivations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sports,</a:t>
            </a:r>
            <a:r>
              <a:rPr lang="zh-CN" altLang="en-US" dirty="0" smtClean="0"/>
              <a:t> </a:t>
            </a:r>
            <a:r>
              <a:rPr lang="en-US" altLang="zh-CN" dirty="0" smtClean="0"/>
              <a:t>social</a:t>
            </a:r>
            <a:r>
              <a:rPr lang="zh-CN" altLang="en-US" dirty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vacation</a:t>
            </a:r>
            <a:endParaRPr lang="zh-CN" altLang="en-US" dirty="0"/>
          </a:p>
          <a:p>
            <a:pPr lvl="1"/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7656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</a:t>
            </a:r>
            <a:r>
              <a:rPr lang="en-US" altLang="zh-CN" dirty="0" smtClean="0"/>
              <a:t>i</a:t>
            </a:r>
            <a:r>
              <a:rPr lang="en-US" dirty="0" smtClean="0"/>
              <a:t>mportance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skiing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compared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5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0" y="2032000"/>
            <a:ext cx="7658570" cy="41020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345664" y="6286497"/>
            <a:ext cx="4112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Source: Adapted from </a:t>
            </a:r>
            <a:r>
              <a:rPr lang="en-US" altLang="zh-CN" dirty="0" smtClean="0">
                <a:latin typeface="Times New Roman" charset="0"/>
                <a:cs typeface="Times New Roman" charset="0"/>
              </a:rPr>
              <a:t>PhocusWright,2011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31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631" y="618518"/>
            <a:ext cx="8052268" cy="1596177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Factors </a:t>
            </a:r>
            <a:r>
              <a:rPr lang="en-US" dirty="0" smtClean="0"/>
              <a:t>Driving </a:t>
            </a:r>
            <a:r>
              <a:rPr lang="en-US" altLang="zh-CN" dirty="0" smtClean="0"/>
              <a:t>Ski</a:t>
            </a:r>
            <a:r>
              <a:rPr lang="zh-CN" altLang="en-US" dirty="0" smtClean="0"/>
              <a:t> </a:t>
            </a:r>
            <a:r>
              <a:rPr lang="en-US" dirty="0" smtClean="0"/>
              <a:t>Destination </a:t>
            </a:r>
            <a:r>
              <a:rPr lang="en-US" dirty="0"/>
              <a:t>Selection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图表 1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364563"/>
              </p:ext>
            </p:extLst>
          </p:nvPr>
        </p:nvGraphicFramePr>
        <p:xfrm>
          <a:off x="698500" y="2044701"/>
          <a:ext cx="7759700" cy="374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4345664" y="6101834"/>
            <a:ext cx="4112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Source: Adapted from </a:t>
            </a:r>
            <a:r>
              <a:rPr lang="en-US" altLang="zh-CN" dirty="0" smtClean="0">
                <a:latin typeface="Times New Roman" charset="0"/>
                <a:cs typeface="Times New Roman" charset="0"/>
              </a:rPr>
              <a:t>PhocusWright,2013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5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861768" cy="1596177"/>
          </a:xfrm>
        </p:spPr>
        <p:txBody>
          <a:bodyPr/>
          <a:lstStyle/>
          <a:p>
            <a:r>
              <a:rPr lang="en-US"/>
              <a:t>Where British skiers traveled in 2013/14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图表 1"/>
          <p:cNvGraphicFramePr/>
          <p:nvPr>
            <p:extLst>
              <p:ext uri="{D42A27DB-BD31-4B8C-83A1-F6EECF244321}">
                <p14:modId xmlns:p14="http://schemas.microsoft.com/office/powerpoint/2010/main" val="1122817723"/>
              </p:ext>
            </p:extLst>
          </p:nvPr>
        </p:nvGraphicFramePr>
        <p:xfrm>
          <a:off x="685330" y="2468880"/>
          <a:ext cx="7772870" cy="332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4051301" y="6139934"/>
            <a:ext cx="463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Source: Adapted from</a:t>
            </a:r>
            <a:r>
              <a:rPr lang="zh-CN" altLang="en-US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 </a:t>
            </a:r>
            <a:r>
              <a:rPr lang="en-US" altLang="zh-CN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Crystal</a:t>
            </a:r>
            <a:r>
              <a:rPr lang="zh-CN" altLang="en-US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 </a:t>
            </a:r>
            <a:r>
              <a:rPr lang="en-US" altLang="zh-CN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Ski</a:t>
            </a:r>
            <a:r>
              <a:rPr lang="zh-CN" altLang="en-US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 </a:t>
            </a:r>
            <a:r>
              <a:rPr lang="en-US" altLang="zh-CN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Holiday</a:t>
            </a:r>
            <a:r>
              <a:rPr lang="en-US" altLang="zh-CN" dirty="0" smtClean="0">
                <a:latin typeface="Times New Roman" charset="0"/>
                <a:cs typeface="Times New Roman" charset="0"/>
              </a:rPr>
              <a:t>,2014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07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Attitudes towards </a:t>
            </a:r>
            <a:r>
              <a:rPr lang="en-GB" dirty="0" err="1"/>
              <a:t>Snowsports</a:t>
            </a:r>
            <a:r>
              <a:rPr lang="en-GB" dirty="0"/>
              <a:t> Holidays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42881682"/>
              </p:ext>
            </p:extLst>
          </p:nvPr>
        </p:nvGraphicFramePr>
        <p:xfrm>
          <a:off x="800100" y="2214699"/>
          <a:ext cx="7658570" cy="3779700"/>
        </p:xfrm>
        <a:graphic>
          <a:graphicData uri="http://schemas.openxmlformats.org/drawingml/2006/table">
            <a:tbl>
              <a:tblPr/>
              <a:tblGrid>
                <a:gridCol w="5523050"/>
                <a:gridCol w="2135520"/>
              </a:tblGrid>
              <a:tr h="2362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%</a:t>
                      </a: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 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62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The natural landscape of a snowsports holiday appeals to me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49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086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would prefer to visit a resort that offered a range of other activities (eg ice climbing, dogsledding, tobogganing, paragliding, snowshoeing)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31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724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would practice/learn on an artificial/indoor slope in the UK before a snowsports holiday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31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62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The physical challenge of a snowsports holiday appeals to me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29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62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would only travel to a resort with guaranteed snow cover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28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62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would only go to a well-known ski destination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26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724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would travel to an emerging ski destination (eg Bulgaria) to save money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23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724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would hesitate to take a snowsports holiday that did not include a rep/ski host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15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62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I am concerned about the environmental impact of snowsports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8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62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None of these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charset="0"/>
                          <a:ea typeface="ＭＳ 明朝" charset="-128"/>
                          <a:cs typeface="Times New Roman" charset="0"/>
                        </a:rPr>
                        <a:t>4</a:t>
                      </a:r>
                      <a:endParaRPr lang="en-US" sz="12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101562" y="6216134"/>
            <a:ext cx="3538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  <a:latin typeface="Times New Roman" charset="0"/>
                <a:ea typeface="ＭＳ 明朝" charset="-128"/>
              </a:rPr>
              <a:t>Source: Adapted from Mintel, 2014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80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31" y="618518"/>
            <a:ext cx="8128468" cy="1596177"/>
          </a:xfrm>
        </p:spPr>
        <p:txBody>
          <a:bodyPr/>
          <a:lstStyle/>
          <a:p>
            <a:r>
              <a:rPr lang="en-CA" dirty="0"/>
              <a:t>Profile - </a:t>
            </a:r>
            <a:r>
              <a:rPr lang="en-CA" dirty="0" err="1"/>
              <a:t>Gstaad</a:t>
            </a:r>
            <a:r>
              <a:rPr lang="en-CA" dirty="0"/>
              <a:t>: Marketing to </a:t>
            </a:r>
            <a:r>
              <a:rPr lang="en-CA" dirty="0" err="1"/>
              <a:t>millennials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114334"/>
            <a:ext cx="3708870" cy="4148007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Huge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market</a:t>
            </a:r>
            <a:endParaRPr lang="zh-CN" altLang="en-US" dirty="0" smtClean="0"/>
          </a:p>
          <a:p>
            <a:r>
              <a:rPr lang="en-US" altLang="zh-CN" dirty="0" smtClean="0"/>
              <a:t>Keys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attracting,</a:t>
            </a:r>
            <a:r>
              <a:rPr lang="zh-CN" altLang="en-US" dirty="0" smtClean="0"/>
              <a:t> </a:t>
            </a:r>
            <a:r>
              <a:rPr lang="en-US" altLang="zh-CN" dirty="0" smtClean="0"/>
              <a:t>satisfying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retaining</a:t>
            </a:r>
            <a:r>
              <a:rPr lang="zh-CN" altLang="en-US" dirty="0" smtClean="0"/>
              <a:t> </a:t>
            </a:r>
            <a:r>
              <a:rPr lang="en-CA" dirty="0" err="1" smtClean="0"/>
              <a:t>millennials</a:t>
            </a:r>
            <a:endParaRPr lang="zh-CN" altLang="en-US" dirty="0" smtClean="0"/>
          </a:p>
          <a:p>
            <a:r>
              <a:rPr lang="en-US" altLang="zh-CN" dirty="0" smtClean="0"/>
              <a:t>Choice</a:t>
            </a:r>
            <a:r>
              <a:rPr lang="zh-CN" altLang="en-US" dirty="0" smtClean="0"/>
              <a:t> </a:t>
            </a:r>
            <a:r>
              <a:rPr lang="en-US" altLang="zh-CN" dirty="0" smtClean="0"/>
              <a:t>making:</a:t>
            </a:r>
            <a:r>
              <a:rPr lang="zh-CN" altLang="en-US" dirty="0" smtClean="0"/>
              <a:t> </a:t>
            </a:r>
            <a:r>
              <a:rPr lang="en-US" altLang="zh-CN" dirty="0" smtClean="0"/>
              <a:t>social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media,</a:t>
            </a:r>
            <a:r>
              <a:rPr lang="zh-CN" altLang="en-US" dirty="0" smtClean="0"/>
              <a:t> </a:t>
            </a:r>
            <a:r>
              <a:rPr lang="en-US" altLang="zh-CN" dirty="0" smtClean="0"/>
              <a:t>online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reviewing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apps…</a:t>
            </a:r>
            <a:r>
              <a:rPr lang="en-US" sz="2400" dirty="0"/>
              <a:t/>
            </a:r>
            <a:br>
              <a:rPr lang="en-US" sz="2400" dirty="0"/>
            </a:br>
            <a:endParaRPr lang="zh-CN" alt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1520" y="2565400"/>
            <a:ext cx="4912480" cy="369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9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Constraints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 smtClean="0"/>
              <a:t>Constraints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participant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non-participant</a:t>
            </a:r>
            <a:endParaRPr lang="zh-CN" altLang="en-US" dirty="0" smtClean="0"/>
          </a:p>
          <a:p>
            <a:r>
              <a:rPr lang="en-US" altLang="zh-CN" dirty="0" smtClean="0"/>
              <a:t>Effect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ethnicity</a:t>
            </a:r>
            <a:endParaRPr lang="zh-CN" altLang="en-US" dirty="0" smtClean="0"/>
          </a:p>
          <a:p>
            <a:r>
              <a:rPr lang="en-US" altLang="zh-CN" dirty="0" smtClean="0"/>
              <a:t>Macro-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micro-</a:t>
            </a:r>
            <a:r>
              <a:rPr lang="zh-CN" altLang="en-US" dirty="0" smtClean="0"/>
              <a:t> </a:t>
            </a:r>
            <a:r>
              <a:rPr lang="en-US" altLang="zh-CN" dirty="0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3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0" y="387469"/>
            <a:ext cx="7773338" cy="1596177"/>
          </a:xfrm>
        </p:spPr>
        <p:txBody>
          <a:bodyPr/>
          <a:lstStyle/>
          <a:p>
            <a:r>
              <a:rPr lang="en-US" dirty="0"/>
              <a:t>Constraints to skiing participation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图片 13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600200"/>
            <a:ext cx="6832599" cy="494379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368800" y="6488668"/>
            <a:ext cx="4876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effectLst/>
                <a:latin typeface="Times New Roman" charset="0"/>
                <a:ea typeface="ＭＳ 明朝" charset="-128"/>
              </a:rPr>
              <a:t>Source:</a:t>
            </a:r>
            <a:r>
              <a:rPr lang="zh-CN" altLang="en-US" dirty="0" smtClean="0">
                <a:effectLst/>
                <a:latin typeface="Times New Roman" charset="0"/>
                <a:ea typeface="ＭＳ 明朝" charset="-128"/>
              </a:rPr>
              <a:t> </a:t>
            </a:r>
            <a:r>
              <a:rPr lang="en-US" altLang="zh-CN" dirty="0">
                <a:latin typeface="Times New Roman" charset="0"/>
                <a:ea typeface="ＭＳ 明朝" charset="-128"/>
              </a:rPr>
              <a:t>A</a:t>
            </a:r>
            <a:r>
              <a:rPr lang="en-US" dirty="0" smtClean="0">
                <a:effectLst/>
                <a:latin typeface="Times New Roman" charset="0"/>
                <a:ea typeface="ＭＳ 明朝" charset="-128"/>
              </a:rPr>
              <a:t>dapted from Gilbert and Hudson, 2000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7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Perceived constraints to skiing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7379138"/>
              </p:ext>
            </p:extLst>
          </p:nvPr>
        </p:nvGraphicFramePr>
        <p:xfrm>
          <a:off x="825500" y="1955795"/>
          <a:ext cx="7633170" cy="4076710"/>
        </p:xfrm>
        <a:graphic>
          <a:graphicData uri="http://schemas.openxmlformats.org/drawingml/2006/table">
            <a:tbl>
              <a:tblPr firstRow="1" firstCol="1" bandRow="1"/>
              <a:tblGrid>
                <a:gridCol w="5988625"/>
                <a:gridCol w="1644545"/>
              </a:tblGrid>
              <a:tr h="3706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Constraint</a:t>
                      </a:r>
                      <a:endParaRPr lang="en-US" sz="11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Mean Value</a:t>
                      </a:r>
                      <a:endParaRPr lang="en-US" sz="11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6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Clothing and equipment are too expensive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3.75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6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Anticipation of expense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3.55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6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Lack of low-cost all-inclusive holidays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3.48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6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Prefer to take a holiday elsewhere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3.16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6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Do not have enough money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3.14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6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Others do not have the money to go with 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2.89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6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The slopes are too crowded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2.79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6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Concern about the lack of snow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2.76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6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Too much hassle buying or renting equipment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2.63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6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Too much planning involved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Cambria" charset="0"/>
                          <a:ea typeface="Cambria" charset="0"/>
                          <a:cs typeface="Times New Roman" charset="0"/>
                        </a:rPr>
                        <a:t>2.57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594570" y="6280835"/>
            <a:ext cx="4864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effectLst/>
                <a:latin typeface="Times New Roman" charset="0"/>
                <a:ea typeface="Cambria" charset="0"/>
              </a:rPr>
              <a:t>Source: Adapted from Gilbert and Hudson, 2000</a:t>
            </a:r>
            <a:r>
              <a:rPr lang="en-US" smtClean="0">
                <a:effectLst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0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Topics</a:t>
            </a:r>
            <a:r>
              <a:rPr lang="zh-CN" altLang="en-US" b="1" dirty="0"/>
              <a:t> </a:t>
            </a:r>
            <a:r>
              <a:rPr lang="en-US" altLang="zh-CN" b="1" dirty="0"/>
              <a:t>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Courier New" charset="0"/>
              <a:buChar char="o"/>
            </a:pPr>
            <a:r>
              <a:rPr lang="en-CA" dirty="0"/>
              <a:t>Profiling consumers </a:t>
            </a:r>
            <a:endParaRPr lang="en-US" dirty="0"/>
          </a:p>
          <a:p>
            <a:pPr>
              <a:buFont typeface="Courier New" charset="0"/>
              <a:buChar char="o"/>
            </a:pPr>
            <a:r>
              <a:rPr lang="en-CA" dirty="0"/>
              <a:t>Motivations</a:t>
            </a:r>
            <a:endParaRPr lang="en-US" dirty="0"/>
          </a:p>
          <a:p>
            <a:pPr>
              <a:buFont typeface="Courier New" charset="0"/>
              <a:buChar char="o"/>
            </a:pPr>
            <a:r>
              <a:rPr lang="en-CA" dirty="0"/>
              <a:t>Constraints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Leisure Constraints </a:t>
            </a:r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7" y="2095500"/>
            <a:ext cx="7759697" cy="4127499"/>
          </a:xfrm>
        </p:spPr>
      </p:pic>
      <p:sp>
        <p:nvSpPr>
          <p:cNvPr id="5" name="Rectangle 4"/>
          <p:cNvSpPr/>
          <p:nvPr/>
        </p:nvSpPr>
        <p:spPr>
          <a:xfrm>
            <a:off x="4152975" y="6337299"/>
            <a:ext cx="4651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charset="0"/>
                <a:ea typeface="宋体" charset="0"/>
              </a:rPr>
              <a:t>Source:</a:t>
            </a:r>
            <a:r>
              <a:rPr lang="zh-CN" altLang="en-US" dirty="0" smtClean="0">
                <a:latin typeface="Times New Roman" charset="0"/>
                <a:ea typeface="宋体" charset="0"/>
              </a:rPr>
              <a:t> </a:t>
            </a:r>
            <a:r>
              <a:rPr lang="en-US" altLang="zh-CN" dirty="0" smtClean="0">
                <a:latin typeface="Times New Roman" charset="0"/>
                <a:ea typeface="宋体" charset="0"/>
              </a:rPr>
              <a:t>A</a:t>
            </a:r>
            <a:r>
              <a:rPr lang="en-US" dirty="0" smtClean="0">
                <a:effectLst/>
                <a:latin typeface="Times New Roman" charset="0"/>
                <a:ea typeface="宋体" charset="0"/>
              </a:rPr>
              <a:t>dapted from Walker and Virden, 2005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2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Case study - </a:t>
            </a:r>
            <a:r>
              <a:rPr lang="en-CA" dirty="0" err="1"/>
              <a:t>Freeski</a:t>
            </a:r>
            <a:r>
              <a:rPr lang="en-CA" dirty="0"/>
              <a:t> female style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6700" y="2367093"/>
            <a:ext cx="4362450" cy="4109907"/>
          </a:xfrm>
        </p:spPr>
        <p:txBody>
          <a:bodyPr/>
          <a:lstStyle/>
          <a:p>
            <a:r>
              <a:rPr lang="en-US" altLang="zh-CN" dirty="0" smtClean="0"/>
              <a:t>Elevate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Women’s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Ski</a:t>
            </a:r>
            <a:r>
              <a:rPr lang="zh-CN" altLang="en-US" dirty="0" smtClean="0"/>
              <a:t> </a:t>
            </a:r>
            <a:r>
              <a:rPr lang="en-US" altLang="zh-CN" dirty="0" smtClean="0"/>
              <a:t>Camp</a:t>
            </a:r>
            <a:endParaRPr lang="zh-CN" altLang="en-US" dirty="0" smtClean="0"/>
          </a:p>
          <a:p>
            <a:r>
              <a:rPr lang="en-US" altLang="zh-CN" dirty="0" smtClean="0"/>
              <a:t>Three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top</a:t>
            </a:r>
            <a:r>
              <a:rPr lang="zh-CN" altLang="en-US" dirty="0" smtClean="0"/>
              <a:t> </a:t>
            </a:r>
            <a:r>
              <a:rPr lang="en-US" altLang="zh-CN" dirty="0" smtClean="0"/>
              <a:t>female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freeskiers</a:t>
            </a:r>
            <a:endParaRPr lang="zh-CN" altLang="en-US" dirty="0" smtClean="0"/>
          </a:p>
          <a:p>
            <a:r>
              <a:rPr lang="en-US" altLang="zh-CN" dirty="0" smtClean="0"/>
              <a:t>Change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profile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women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skiing</a:t>
            </a:r>
            <a:endParaRPr lang="zh-CN" altLang="en-US" dirty="0" smtClean="0"/>
          </a:p>
          <a:p>
            <a:r>
              <a:rPr lang="en-US" altLang="zh-CN" dirty="0" smtClean="0"/>
              <a:t>Revolution</a:t>
            </a:r>
            <a:r>
              <a:rPr lang="zh-CN" altLang="en-US" dirty="0" smtClean="0"/>
              <a:t> </a:t>
            </a:r>
            <a:endParaRPr lang="zh-CN" altLang="en-US" dirty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0" y="1549400"/>
            <a:ext cx="398145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Spotlight</a:t>
            </a:r>
            <a:r>
              <a:rPr lang="en-US" altLang="zh-CN" b="1" dirty="0" smtClean="0"/>
              <a:t>:</a:t>
            </a:r>
            <a:r>
              <a:rPr lang="en-CA" b="1" dirty="0" smtClean="0"/>
              <a:t> 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en-US" altLang="zh-CN" b="1" dirty="0" smtClean="0"/>
              <a:t>X-Games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takes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X</a:t>
            </a:r>
            <a:r>
              <a:rPr lang="en-US" altLang="zh-CN" b="1" dirty="0"/>
              <a:t>-</a:t>
            </a:r>
            <a:r>
              <a:rPr lang="en-US" altLang="zh-CN" b="1" dirty="0" err="1" smtClean="0"/>
              <a:t>treme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sports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to</a:t>
            </a:r>
            <a:r>
              <a:rPr lang="zh-CN" altLang="en-US" b="1" dirty="0" smtClean="0"/>
              <a:t> </a:t>
            </a:r>
            <a:br>
              <a:rPr lang="zh-CN" altLang="en-US" b="1" dirty="0" smtClean="0"/>
            </a:br>
            <a:r>
              <a:rPr lang="en-US" altLang="zh-CN" b="1" dirty="0" smtClean="0"/>
              <a:t>X-citing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new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5258270" cy="3424107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charset="0"/>
              <a:buChar char="o"/>
            </a:pPr>
            <a:r>
              <a:rPr lang="en-US" altLang="zh-CN" dirty="0" smtClean="0"/>
              <a:t>Encompass</a:t>
            </a:r>
            <a:r>
              <a:rPr lang="zh-CN" altLang="en-US" dirty="0" smtClean="0"/>
              <a:t> </a:t>
            </a:r>
            <a:r>
              <a:rPr lang="en-US" altLang="zh-CN" dirty="0" smtClean="0"/>
              <a:t>skateboarding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motocross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winter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sports</a:t>
            </a:r>
            <a:r>
              <a:rPr lang="zh-CN" altLang="en-US" dirty="0" smtClean="0"/>
              <a:t> </a:t>
            </a:r>
            <a:r>
              <a:rPr lang="en-US" altLang="zh-CN" dirty="0" smtClean="0"/>
              <a:t>(snowboarding,</a:t>
            </a:r>
            <a:r>
              <a:rPr lang="zh-CN" altLang="en-US" dirty="0" smtClean="0"/>
              <a:t> </a:t>
            </a:r>
            <a:r>
              <a:rPr lang="en-US" altLang="zh-CN" dirty="0" smtClean="0"/>
              <a:t>skiing,</a:t>
            </a:r>
            <a:r>
              <a:rPr lang="zh-CN" altLang="en-US" dirty="0" smtClean="0"/>
              <a:t> </a:t>
            </a:r>
            <a:r>
              <a:rPr lang="en-US" altLang="zh-CN" dirty="0" smtClean="0"/>
              <a:t>snowmobiling)</a:t>
            </a:r>
            <a:endParaRPr lang="zh-CN" altLang="en-US" dirty="0" smtClean="0"/>
          </a:p>
          <a:p>
            <a:pPr>
              <a:buFont typeface="Courier New" charset="0"/>
              <a:buChar char="o"/>
            </a:pPr>
            <a:r>
              <a:rPr lang="en-US" altLang="zh-CN" dirty="0" smtClean="0"/>
              <a:t>AFP:</a:t>
            </a:r>
            <a:r>
              <a:rPr lang="zh-CN" altLang="en-US" dirty="0" smtClean="0"/>
              <a:t> </a:t>
            </a:r>
            <a:r>
              <a:rPr lang="en-US" altLang="zh-CN" dirty="0" smtClean="0"/>
              <a:t>coordinate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between</a:t>
            </a:r>
            <a:r>
              <a:rPr lang="zh-CN" altLang="en-US" dirty="0" smtClean="0"/>
              <a:t> </a:t>
            </a:r>
            <a:r>
              <a:rPr lang="en-US" altLang="zh-CN" dirty="0" smtClean="0"/>
              <a:t>ESPN</a:t>
            </a:r>
            <a:r>
              <a:rPr lang="zh-CN" altLang="en-US" dirty="0" smtClean="0"/>
              <a:t> </a:t>
            </a:r>
            <a:r>
              <a:rPr lang="en-US" altLang="zh-CN" dirty="0" smtClean="0"/>
              <a:t>Live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TV,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athletes,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judges…</a:t>
            </a:r>
            <a:endParaRPr lang="zh-CN" altLang="en-US" dirty="0" smtClean="0"/>
          </a:p>
          <a:p>
            <a:pPr>
              <a:buFont typeface="Courier New" charset="0"/>
              <a:buChar char="o"/>
            </a:pPr>
            <a:r>
              <a:rPr lang="en-US" altLang="zh-CN" dirty="0" smtClean="0"/>
              <a:t>Marketing:</a:t>
            </a:r>
            <a:r>
              <a:rPr lang="zh-CN" altLang="en-US" dirty="0" smtClean="0"/>
              <a:t> </a:t>
            </a:r>
            <a:r>
              <a:rPr lang="en-US" altLang="zh-CN" dirty="0" smtClean="0"/>
              <a:t>social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media,</a:t>
            </a:r>
            <a:r>
              <a:rPr lang="zh-CN" altLang="en-US" dirty="0" smtClean="0"/>
              <a:t> </a:t>
            </a:r>
            <a:r>
              <a:rPr lang="en-US" altLang="zh-CN" dirty="0" smtClean="0"/>
              <a:t>online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advertising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743198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Profiling </a:t>
            </a:r>
            <a:r>
              <a:rPr lang="en-CA" b="1" dirty="0" smtClean="0"/>
              <a:t>consumers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 smtClean="0"/>
              <a:t>Ski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travelers:</a:t>
            </a:r>
            <a:r>
              <a:rPr lang="zh-CN" altLang="en-US" dirty="0" smtClean="0"/>
              <a:t> </a:t>
            </a:r>
            <a:r>
              <a:rPr lang="en-US" altLang="zh-CN" dirty="0" smtClean="0"/>
              <a:t>male,</a:t>
            </a:r>
            <a:r>
              <a:rPr lang="zh-CN" altLang="en-US" dirty="0" smtClean="0"/>
              <a:t> </a:t>
            </a:r>
            <a:r>
              <a:rPr lang="en-US" altLang="zh-CN" dirty="0" smtClean="0"/>
              <a:t>younger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affluent</a:t>
            </a:r>
            <a:endParaRPr lang="zh-CN" altLang="en-US" dirty="0" smtClean="0"/>
          </a:p>
          <a:p>
            <a:r>
              <a:rPr lang="en-US" altLang="zh-CN" dirty="0"/>
              <a:t>Ski</a:t>
            </a:r>
            <a:r>
              <a:rPr lang="zh-CN" altLang="en-US" dirty="0"/>
              <a:t> </a:t>
            </a:r>
            <a:r>
              <a:rPr lang="en-US" altLang="zh-CN" dirty="0" smtClean="0"/>
              <a:t>travelers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VS.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regular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travelers</a:t>
            </a:r>
            <a:endParaRPr lang="zh-CN" altLang="en-US" dirty="0" smtClean="0"/>
          </a:p>
          <a:p>
            <a:r>
              <a:rPr lang="en-US" altLang="zh-CN" dirty="0" smtClean="0"/>
              <a:t>Generational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5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sports </a:t>
            </a:r>
            <a:r>
              <a:rPr lang="en-US" altLang="zh-CN" dirty="0" smtClean="0"/>
              <a:t>p</a:t>
            </a:r>
            <a:r>
              <a:rPr lang="en-US" dirty="0" smtClean="0"/>
              <a:t>articipation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rates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U.S.</a:t>
            </a:r>
            <a:r>
              <a:rPr lang="zh-CN" altLang="en-US" dirty="0" smtClean="0"/>
              <a:t> </a:t>
            </a:r>
            <a:r>
              <a:rPr lang="en-US" altLang="zh-CN" dirty="0" smtClean="0"/>
              <a:t>2008-2013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图表 3"/>
          <p:cNvGraphicFramePr/>
          <p:nvPr>
            <p:extLst>
              <p:ext uri="{D42A27DB-BD31-4B8C-83A1-F6EECF244321}">
                <p14:modId xmlns:p14="http://schemas.microsoft.com/office/powerpoint/2010/main" val="347391849"/>
              </p:ext>
            </p:extLst>
          </p:nvPr>
        </p:nvGraphicFramePr>
        <p:xfrm>
          <a:off x="685330" y="2214695"/>
          <a:ext cx="7772870" cy="35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882900" y="6108698"/>
            <a:ext cx="58801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Source: Adapted from </a:t>
            </a:r>
            <a:r>
              <a:rPr lang="en-US" altLang="zh-CN" dirty="0" err="1">
                <a:latin typeface="Times New Roman" charset="0"/>
                <a:ea typeface="宋体" charset="0"/>
                <a:cs typeface="Times New Roman" charset="0"/>
              </a:rPr>
              <a:t>S</a:t>
            </a:r>
            <a:r>
              <a:rPr lang="en-CA" dirty="0" err="1" smtClean="0">
                <a:effectLst/>
                <a:latin typeface="Times New Roman" charset="0"/>
                <a:ea typeface="宋体" charset="0"/>
                <a:cs typeface="Times New Roman" charset="0"/>
              </a:rPr>
              <a:t>nowsports</a:t>
            </a:r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 </a:t>
            </a:r>
            <a:r>
              <a:rPr lang="en-US" altLang="zh-CN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I</a:t>
            </a:r>
            <a:r>
              <a:rPr lang="en-CA" dirty="0" err="1" smtClean="0">
                <a:effectLst/>
                <a:latin typeface="Times New Roman" charset="0"/>
                <a:ea typeface="宋体" charset="0"/>
                <a:cs typeface="Times New Roman" charset="0"/>
              </a:rPr>
              <a:t>ndustries</a:t>
            </a:r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 America, 2014a</a:t>
            </a:r>
            <a:endParaRPr lang="en-US" sz="1600" dirty="0">
              <a:effectLst/>
              <a:latin typeface="Calibri" charset="0"/>
              <a:ea typeface="宋体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46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Winter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sport</a:t>
            </a:r>
            <a:r>
              <a:rPr lang="zh-CN" altLang="en-US" dirty="0" smtClean="0"/>
              <a:t> </a:t>
            </a:r>
            <a:r>
              <a:rPr lang="en-US" altLang="zh-CN" dirty="0" smtClean="0"/>
              <a:t>tourists</a:t>
            </a:r>
            <a:r>
              <a:rPr lang="zh-CN" altLang="en-US" dirty="0" smtClean="0"/>
              <a:t> </a:t>
            </a:r>
            <a:r>
              <a:rPr lang="en-US" altLang="zh-CN" dirty="0" smtClean="0"/>
              <a:t>versus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regular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travelers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U.S.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10094316"/>
              </p:ext>
            </p:extLst>
          </p:nvPr>
        </p:nvGraphicFramePr>
        <p:xfrm>
          <a:off x="1200076" y="2882899"/>
          <a:ext cx="7086600" cy="2171700"/>
        </p:xfrm>
        <a:graphic>
          <a:graphicData uri="http://schemas.openxmlformats.org/drawingml/2006/table">
            <a:tbl>
              <a:tblPr firstRow="1" firstCol="1" bandRow="1"/>
              <a:tblGrid>
                <a:gridCol w="2362200"/>
                <a:gridCol w="2362200"/>
                <a:gridCol w="2362200"/>
              </a:tblGrid>
              <a:tr h="542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U.S. tourists</a:t>
                      </a:r>
                      <a:endParaRPr lang="en-US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Winter sport tourists</a:t>
                      </a:r>
                      <a:endParaRPr lang="en-US" sz="12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Male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50%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66%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Ages 18-44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54%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63%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&gt;$100,000 annual income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24%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49%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43376" y="5722803"/>
            <a:ext cx="4112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Source: Adapted from </a:t>
            </a:r>
            <a:r>
              <a:rPr lang="en-US" altLang="zh-CN" dirty="0" smtClean="0">
                <a:latin typeface="Times New Roman" charset="0"/>
                <a:cs typeface="Times New Roman" charset="0"/>
              </a:rPr>
              <a:t>PhocusWright,2013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13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</a:t>
            </a:r>
            <a:r>
              <a:rPr lang="en-US" dirty="0" smtClean="0"/>
              <a:t>Demographics</a:t>
            </a:r>
            <a:r>
              <a:rPr lang="en-US" altLang="zh-CN" dirty="0" smtClean="0"/>
              <a:t>-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US" altLang="zh-CN" dirty="0" smtClean="0"/>
              <a:t>s</a:t>
            </a:r>
            <a:r>
              <a:rPr lang="en-US" dirty="0" smtClean="0"/>
              <a:t>ki</a:t>
            </a:r>
            <a:r>
              <a:rPr lang="en-US" altLang="zh-CN" dirty="0" smtClean="0"/>
              <a:t>ers</a:t>
            </a:r>
            <a:r>
              <a:rPr lang="en-US" dirty="0" smtClean="0"/>
              <a:t> </a:t>
            </a:r>
            <a:r>
              <a:rPr lang="en-US" dirty="0"/>
              <a:t>vs. </a:t>
            </a:r>
            <a:r>
              <a:rPr lang="en-US" altLang="zh-CN" dirty="0" smtClean="0"/>
              <a:t>s</a:t>
            </a:r>
            <a:r>
              <a:rPr lang="en-US" dirty="0" smtClean="0"/>
              <a:t>nowboard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图表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91171929"/>
              </p:ext>
            </p:extLst>
          </p:nvPr>
        </p:nvGraphicFramePr>
        <p:xfrm>
          <a:off x="685800" y="2214695"/>
          <a:ext cx="7886700" cy="35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794000" y="6074185"/>
            <a:ext cx="58801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Source: Adapted from </a:t>
            </a:r>
            <a:r>
              <a:rPr lang="en-US" altLang="zh-CN" dirty="0">
                <a:latin typeface="Times New Roman" charset="0"/>
                <a:cs typeface="Times New Roman" charset="0"/>
              </a:rPr>
              <a:t>S</a:t>
            </a:r>
            <a:r>
              <a:rPr lang="en-CA" dirty="0" err="1" smtClean="0">
                <a:effectLst/>
                <a:latin typeface="Times New Roman" charset="0"/>
                <a:ea typeface="宋体" charset="0"/>
                <a:cs typeface="Times New Roman" charset="0"/>
              </a:rPr>
              <a:t>nowsports</a:t>
            </a:r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 </a:t>
            </a:r>
            <a:r>
              <a:rPr lang="en-US" altLang="zh-CN" dirty="0">
                <a:latin typeface="Times New Roman" charset="0"/>
                <a:cs typeface="Times New Roman" charset="0"/>
              </a:rPr>
              <a:t>I</a:t>
            </a:r>
            <a:r>
              <a:rPr lang="en-CA" dirty="0" err="1" smtClean="0">
                <a:effectLst/>
                <a:latin typeface="Times New Roman" charset="0"/>
                <a:ea typeface="宋体" charset="0"/>
                <a:cs typeface="Times New Roman" charset="0"/>
              </a:rPr>
              <a:t>ndustries</a:t>
            </a:r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 America, 2014a</a:t>
            </a:r>
            <a:endParaRPr lang="en-US" sz="1600" dirty="0">
              <a:effectLst/>
              <a:latin typeface="Calibri" charset="0"/>
              <a:ea typeface="宋体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1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Generational </a:t>
            </a:r>
            <a:r>
              <a:rPr lang="en-US" altLang="zh-CN" dirty="0"/>
              <a:t>differences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br>
              <a:rPr lang="zh-CN" altLang="en-US" dirty="0" smtClean="0"/>
            </a:br>
            <a:r>
              <a:rPr lang="en-US" altLang="zh-CN" dirty="0" smtClean="0"/>
              <a:t>s</a:t>
            </a:r>
            <a:r>
              <a:rPr lang="en-US" dirty="0" smtClean="0"/>
              <a:t>ki</a:t>
            </a:r>
            <a:r>
              <a:rPr lang="en-US" altLang="zh-CN" dirty="0" smtClean="0"/>
              <a:t>ing</a:t>
            </a:r>
            <a:r>
              <a:rPr lang="en-US" dirty="0" smtClean="0"/>
              <a:t> </a:t>
            </a:r>
            <a:r>
              <a:rPr lang="en-US" altLang="zh-CN" dirty="0" smtClean="0"/>
              <a:t>and</a:t>
            </a:r>
            <a:r>
              <a:rPr lang="en-US" dirty="0" smtClean="0"/>
              <a:t> </a:t>
            </a:r>
            <a:r>
              <a:rPr lang="en-US" altLang="zh-CN" dirty="0" smtClean="0"/>
              <a:t>s</a:t>
            </a:r>
            <a:r>
              <a:rPr lang="en-US" dirty="0" smtClean="0"/>
              <a:t>nowboard</a:t>
            </a:r>
            <a:r>
              <a:rPr lang="en-US" altLang="zh-CN" dirty="0" smtClean="0"/>
              <a:t>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81714374"/>
              </p:ext>
            </p:extLst>
          </p:nvPr>
        </p:nvGraphicFramePr>
        <p:xfrm>
          <a:off x="927100" y="1943102"/>
          <a:ext cx="7531570" cy="4356090"/>
        </p:xfrm>
        <a:graphic>
          <a:graphicData uri="http://schemas.openxmlformats.org/drawingml/2006/table">
            <a:tbl>
              <a:tblPr firstRow="1" firstCol="1" bandRow="1"/>
              <a:tblGrid>
                <a:gridCol w="3598584"/>
                <a:gridCol w="1348152"/>
                <a:gridCol w="1292417"/>
                <a:gridCol w="1292417"/>
              </a:tblGrid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Total Participants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Snowboard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Alpine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Freeski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Total Participants (all ages)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7,351,000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8,243,000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5,368,000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Baby Boomers (55+)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6%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Gen X (35 to 54)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19%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33%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24%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Gen Y (18 to 34)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51%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37%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50%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Gen Z (under 18)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29%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24%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23%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Female Participants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Total Participants (all ages)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2,396,000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3,305,000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1,945,000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Baby Boomers (55+)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Gen X (35 to 54)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17%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27%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20%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Gen Y (18 to 34)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60%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40%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55%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Gen Z (under 18)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23%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30%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24%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Male Participants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Total Participants (all ages)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4,955,000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4,938,000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3,423,000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Baby Boomers (55+)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9%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Gen X (35 to 54)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20%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36%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26%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Gen Y (18 to 34)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47%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35%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47%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Gen Z (under 18) 1+ times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32%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20%</a:t>
                      </a:r>
                      <a:endParaRPr lang="en-US" sz="9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23%</a:t>
                      </a:r>
                      <a:endParaRPr lang="en-US" sz="9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7071" marR="570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641600" y="6299192"/>
            <a:ext cx="59563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Source: Adapted from </a:t>
            </a:r>
            <a:r>
              <a:rPr lang="en-US" altLang="zh-CN" dirty="0" smtClean="0">
                <a:latin typeface="Times New Roman" charset="0"/>
                <a:cs typeface="Times New Roman" charset="0"/>
              </a:rPr>
              <a:t>S</a:t>
            </a:r>
            <a:r>
              <a:rPr lang="en-CA" dirty="0" err="1" smtClean="0">
                <a:effectLst/>
                <a:latin typeface="Times New Roman" charset="0"/>
                <a:ea typeface="宋体" charset="0"/>
                <a:cs typeface="Times New Roman" charset="0"/>
              </a:rPr>
              <a:t>nowsports</a:t>
            </a:r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 </a:t>
            </a:r>
            <a:r>
              <a:rPr lang="en-US" altLang="zh-CN" dirty="0" smtClean="0">
                <a:latin typeface="Times New Roman" charset="0"/>
                <a:cs typeface="Times New Roman" charset="0"/>
              </a:rPr>
              <a:t>I</a:t>
            </a:r>
            <a:r>
              <a:rPr lang="en-CA" dirty="0" err="1" smtClean="0">
                <a:effectLst/>
                <a:latin typeface="Times New Roman" charset="0"/>
                <a:ea typeface="宋体" charset="0"/>
                <a:cs typeface="Times New Roman" charset="0"/>
              </a:rPr>
              <a:t>ndustries</a:t>
            </a:r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 America, 2014a</a:t>
            </a:r>
            <a:endParaRPr lang="en-US" sz="1600" dirty="0">
              <a:effectLst/>
              <a:latin typeface="Calibri" charset="0"/>
              <a:ea typeface="宋体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6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Profiling participants who both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en-US" dirty="0" smtClean="0"/>
              <a:t>ski </a:t>
            </a:r>
            <a:r>
              <a:rPr lang="en-US" dirty="0"/>
              <a:t>and snowboard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4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0" y="2367093"/>
            <a:ext cx="7772870" cy="357650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345664" y="6190734"/>
            <a:ext cx="4112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effectLst/>
                <a:latin typeface="Times New Roman" charset="0"/>
                <a:ea typeface="宋体" charset="0"/>
                <a:cs typeface="Times New Roman" charset="0"/>
              </a:rPr>
              <a:t>Source: Adapted from </a:t>
            </a:r>
            <a:r>
              <a:rPr lang="en-US" altLang="zh-CN" dirty="0" smtClean="0">
                <a:latin typeface="Times New Roman" charset="0"/>
                <a:cs typeface="Times New Roman" charset="0"/>
              </a:rPr>
              <a:t>PhocusWright,2013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22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130</TotalTime>
  <Words>961</Words>
  <Application>Microsoft Macintosh PowerPoint</Application>
  <PresentationFormat>On-screen Show (4:3)</PresentationFormat>
  <Paragraphs>209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Droplet</vt:lpstr>
      <vt:lpstr>Chapter 3  Understanding the Consumer </vt:lpstr>
      <vt:lpstr>Topics Covered</vt:lpstr>
      <vt:lpstr>Spotlight:  X-Games takes X-treme sports to  X-citing new level</vt:lpstr>
      <vt:lpstr>Profiling consumers  </vt:lpstr>
      <vt:lpstr>Winter sports participation rates in the U.S. 2008-2013 </vt:lpstr>
      <vt:lpstr>Winter sport tourists versus regular travelers in the U.S.</vt:lpstr>
      <vt:lpstr>Age Demographics- skiers vs. snowboard </vt:lpstr>
      <vt:lpstr>Generational differences in  skiing and snowboarding</vt:lpstr>
      <vt:lpstr>Profiling participants who both  ski and snowboard </vt:lpstr>
      <vt:lpstr>Last Snowsports Holiday Behaviour </vt:lpstr>
      <vt:lpstr>Motivations</vt:lpstr>
      <vt:lpstr>Relative importance of skiing compared to other activities</vt:lpstr>
      <vt:lpstr> Factors Driving Ski Destination Selection </vt:lpstr>
      <vt:lpstr>Where British skiers traveled in 2013/14 </vt:lpstr>
      <vt:lpstr>Attitudes towards Snowsports Holidays </vt:lpstr>
      <vt:lpstr>Profile - Gstaad: Marketing to millennials </vt:lpstr>
      <vt:lpstr>Constraints </vt:lpstr>
      <vt:lpstr>Constraints to skiing participation </vt:lpstr>
      <vt:lpstr>Perceived constraints to skiing </vt:lpstr>
      <vt:lpstr>Leisure Constraints Model</vt:lpstr>
      <vt:lpstr>Case study - Freeski female style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LI, JING</dc:creator>
  <cp:lastModifiedBy>Simon Hudson</cp:lastModifiedBy>
  <cp:revision>24</cp:revision>
  <dcterms:created xsi:type="dcterms:W3CDTF">2015-11-14T19:35:16Z</dcterms:created>
  <dcterms:modified xsi:type="dcterms:W3CDTF">2015-11-15T23:07:38Z</dcterms:modified>
</cp:coreProperties>
</file>